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tags/tag2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8" r:id="rId2"/>
    <p:sldId id="357" r:id="rId3"/>
    <p:sldId id="359" r:id="rId4"/>
    <p:sldId id="262" r:id="rId5"/>
    <p:sldId id="257" r:id="rId6"/>
    <p:sldId id="272" r:id="rId7"/>
    <p:sldId id="260" r:id="rId8"/>
    <p:sldId id="376" r:id="rId9"/>
    <p:sldId id="274" r:id="rId10"/>
    <p:sldId id="276" r:id="rId11"/>
    <p:sldId id="371" r:id="rId12"/>
    <p:sldId id="282" r:id="rId13"/>
    <p:sldId id="372" r:id="rId14"/>
    <p:sldId id="292" r:id="rId15"/>
    <p:sldId id="373" r:id="rId16"/>
    <p:sldId id="297" r:id="rId17"/>
    <p:sldId id="298" r:id="rId18"/>
    <p:sldId id="303" r:id="rId19"/>
    <p:sldId id="299" r:id="rId20"/>
    <p:sldId id="305" r:id="rId21"/>
    <p:sldId id="308" r:id="rId22"/>
    <p:sldId id="309" r:id="rId23"/>
    <p:sldId id="375" r:id="rId24"/>
    <p:sldId id="311" r:id="rId25"/>
    <p:sldId id="314" r:id="rId26"/>
    <p:sldId id="380" r:id="rId27"/>
    <p:sldId id="383" r:id="rId28"/>
    <p:sldId id="374" r:id="rId29"/>
    <p:sldId id="317" r:id="rId30"/>
    <p:sldId id="332" r:id="rId31"/>
    <p:sldId id="334" r:id="rId32"/>
    <p:sldId id="335" r:id="rId33"/>
    <p:sldId id="340" r:id="rId34"/>
    <p:sldId id="377" r:id="rId35"/>
    <p:sldId id="341" r:id="rId36"/>
    <p:sldId id="348" r:id="rId37"/>
    <p:sldId id="350" r:id="rId38"/>
    <p:sldId id="378" r:id="rId39"/>
    <p:sldId id="35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  <p:sldId id="379" r:id="rId50"/>
    <p:sldId id="356" r:id="rId51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24"/>
    <a:srgbClr val="E36C6D"/>
    <a:srgbClr val="3AA63A"/>
    <a:srgbClr val="FFD0A5"/>
    <a:srgbClr val="2A7DB8"/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7" autoAdjust="0"/>
    <p:restoredTop sz="89787" autoAdjust="0"/>
  </p:normalViewPr>
  <p:slideViewPr>
    <p:cSldViewPr snapToGrid="0" showGuides="1">
      <p:cViewPr varScale="1">
        <p:scale>
          <a:sx n="163" d="100"/>
          <a:sy n="163" d="100"/>
        </p:scale>
        <p:origin x="192" y="17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4176"/>
    </p:cViewPr>
  </p:sorter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22-10-2018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22-10-2018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0:30</a:t>
            </a:r>
          </a:p>
          <a:p>
            <a:r>
              <a:rPr lang="en-US" dirty="0"/>
              <a:t>Intro 5:00 min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69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70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7:00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5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871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8:00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494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9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9:00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65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08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10:30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79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11:30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48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12:00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1:00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13:00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0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70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14:30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52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15:30</a:t>
            </a:r>
          </a:p>
          <a:p>
            <a:r>
              <a:rPr lang="en-US" dirty="0"/>
              <a:t>MV: 7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047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15:30</a:t>
            </a:r>
          </a:p>
          <a:p>
            <a:r>
              <a:rPr lang="en-US" dirty="0"/>
              <a:t>MV: 7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66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16:30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418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52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18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17:30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39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18:30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7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2:00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19:00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64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20:00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76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20:30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1064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21:30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811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22:30</a:t>
            </a:r>
          </a:p>
          <a:p>
            <a:r>
              <a:rPr lang="en-US" dirty="0"/>
              <a:t>DE: 3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077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22:30</a:t>
            </a:r>
          </a:p>
          <a:p>
            <a:r>
              <a:rPr lang="en-US" dirty="0"/>
              <a:t>DE: 3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032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23:30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3314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24:30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788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25:30</a:t>
            </a:r>
          </a:p>
          <a:p>
            <a:r>
              <a:rPr lang="en-US" dirty="0"/>
              <a:t>FW: 5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04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25:30</a:t>
            </a:r>
          </a:p>
          <a:p>
            <a:r>
              <a:rPr lang="en-US" dirty="0"/>
              <a:t>FW: 5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77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69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5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8929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076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626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888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949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28:30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100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30:00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308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29:00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597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3:00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595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29:00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95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4:00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32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5:00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17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6:00</a:t>
            </a:r>
          </a:p>
          <a:p>
            <a:r>
              <a:rPr lang="en-US" dirty="0"/>
              <a:t>FS: 9:30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61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6:00</a:t>
            </a:r>
          </a:p>
          <a:p>
            <a:r>
              <a:rPr lang="en-US" dirty="0"/>
              <a:t>FS: 9:30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764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1818863" y="669454"/>
            <a:ext cx="1729409" cy="170816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tx1"/>
                </a:solidFill>
              </a:rPr>
              <a:t>Transparent Presentation title with image behind title.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this slide model if the image is large enough to be used full-screen and essential image information remains visible.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3891518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0"/>
            <a:ext cx="9144000" cy="626269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>
              <a:alpha val="70000"/>
            </a:schemeClr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2164556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943350"/>
            <a:ext cx="9144000" cy="626269"/>
          </a:xfrm>
          <a:solidFill>
            <a:schemeClr val="tx2"/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/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/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3" y="669454"/>
            <a:ext cx="1729409" cy="159274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baseline="0" dirty="0">
                <a:solidFill>
                  <a:schemeClr val="tx1"/>
                </a:solidFill>
              </a:rPr>
              <a:t>Presentation title with image above title.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this slide model for a wide picture. Essential image information must be clearly visible.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4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188000"/>
            <a:ext cx="7922712" cy="33816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5751" y="1934507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49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291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685800"/>
            <a:ext cx="9144000" cy="1416050"/>
          </a:xfrm>
          <a:solidFill>
            <a:schemeClr val="bg2"/>
          </a:solidFill>
        </p:spPr>
        <p:txBody>
          <a:bodyPr lIns="608400" tIns="504000" rIns="6084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0" y="2022300"/>
            <a:ext cx="9144000" cy="3121200"/>
          </a:xfrm>
          <a:solidFill>
            <a:schemeClr val="bg2"/>
          </a:solidFill>
        </p:spPr>
        <p:txBody>
          <a:bodyPr lIns="608400" tIns="108000" rIns="608400" b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-1838744" y="2021081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31" y="2769725"/>
            <a:ext cx="964406" cy="685800"/>
          </a:xfrm>
          <a:prstGeom prst="rect">
            <a:avLst/>
          </a:prstGeom>
        </p:spPr>
      </p:pic>
      <p:pic>
        <p:nvPicPr>
          <p:cNvPr id="9" name="HeaderLogoTU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2706657"/>
            <a:ext cx="7922712" cy="1862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608013" y="1073582"/>
            <a:ext cx="7924800" cy="1498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2743204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3483979"/>
            <a:ext cx="964406" cy="685800"/>
          </a:xfrm>
          <a:prstGeom prst="rect">
            <a:avLst/>
          </a:prstGeom>
        </p:spPr>
      </p:pic>
      <p:sp>
        <p:nvSpPr>
          <p:cNvPr id="11" name="Tekstvak 10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table by clicking on table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815009" y="1073480"/>
            <a:ext cx="7454348" cy="324258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chart by clicking on chart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544228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0100" y="1188000"/>
            <a:ext cx="7922712" cy="3380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8" y="4772381"/>
            <a:ext cx="6728631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09938" y="4773600"/>
            <a:ext cx="601313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20" y="4628189"/>
            <a:ext cx="921122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2" r:id="rId4"/>
    <p:sldLayoutId id="2147483661" r:id="rId5"/>
    <p:sldLayoutId id="2147483662" r:id="rId6"/>
    <p:sldLayoutId id="2147483663" r:id="rId7"/>
    <p:sldLayoutId id="2147483664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bg2"/>
          </a:solidFill>
          <a:latin typeface="+mn-lt"/>
          <a:ea typeface="+mn-ea"/>
          <a:cs typeface="+mn-cs"/>
        </a:defRPr>
      </a:lvl2pPr>
      <a:lvl3pPr marL="202500" indent="-202500" algn="l" defTabSz="514350" rtl="0" eaLnBrk="1" latinLnBrk="0" hangingPunct="1">
        <a:lnSpc>
          <a:spcPts val="1800"/>
        </a:lnSpc>
        <a:spcBef>
          <a:spcPts val="413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650" kern="1200">
          <a:solidFill>
            <a:schemeClr val="bg2"/>
          </a:solidFill>
          <a:latin typeface="+mn-lt"/>
          <a:ea typeface="+mn-ea"/>
          <a:cs typeface="+mn-cs"/>
        </a:defRPr>
      </a:lvl3pPr>
      <a:lvl4pPr marL="405000" indent="-202500" algn="l" defTabSz="514350" rtl="0" eaLnBrk="1" latinLnBrk="0" hangingPunct="1">
        <a:lnSpc>
          <a:spcPts val="165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607500" indent="-202500" algn="l" defTabSz="514350" rtl="0" eaLnBrk="1" latinLnBrk="0" hangingPunct="1">
        <a:lnSpc>
          <a:spcPts val="15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University of Technology Eindhoven, department Biomedical Engineering and department Computer Science and Engineering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>
          <a:xfrm>
            <a:off x="-1" y="3943350"/>
            <a:ext cx="9143999" cy="626269"/>
          </a:xfrm>
          <a:solidFill>
            <a:schemeClr val="accent1"/>
          </a:solidFill>
        </p:spPr>
        <p:txBody>
          <a:bodyPr/>
          <a:lstStyle/>
          <a:p>
            <a:r>
              <a:rPr lang="en-US" dirty="0"/>
              <a:t>Tim Beishuizen, October 23</a:t>
            </a:r>
            <a:r>
              <a:rPr lang="en-US" baseline="30000" dirty="0"/>
              <a:t>rd</a:t>
            </a:r>
            <a:r>
              <a:rPr lang="en-US" dirty="0"/>
              <a:t> 2018		</a:t>
            </a:r>
          </a:p>
        </p:txBody>
      </p:sp>
      <p:sp>
        <p:nvSpPr>
          <p:cNvPr id="24" name="Ondertitel 23"/>
          <p:cNvSpPr>
            <a:spLocks noGrp="1"/>
          </p:cNvSpPr>
          <p:nvPr>
            <p:ph type="subTitle" idx="1"/>
          </p:nvPr>
        </p:nvSpPr>
        <p:spPr>
          <a:xfrm>
            <a:off x="1" y="3699001"/>
            <a:ext cx="9144001" cy="244349"/>
          </a:xfrm>
        </p:spPr>
        <p:txBody>
          <a:bodyPr/>
          <a:lstStyle/>
          <a:p>
            <a:r>
              <a:rPr lang="en-US" dirty="0"/>
              <a:t>A data analysis tool to support biomedical engineers in their research</a:t>
            </a:r>
          </a:p>
        </p:txBody>
      </p:sp>
      <p:sp>
        <p:nvSpPr>
          <p:cNvPr id="23" name="Titel 2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Computational Biology Framework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89EC14-E086-4D77-93A6-C9422D86B9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615" y="672855"/>
            <a:ext cx="2608385" cy="2177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D2FA98-7CD3-4A46-B290-DA31A239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728"/>
            <a:ext cx="1462777" cy="1518325"/>
          </a:xfrm>
          <a:prstGeom prst="rect">
            <a:avLst/>
          </a:prstGeom>
        </p:spPr>
      </p:pic>
      <p:pic>
        <p:nvPicPr>
          <p:cNvPr id="11" name="Picture 4" descr="n5550333.jpg">
            <a:extLst>
              <a:ext uri="{FF2B5EF4-FFF2-40B4-BE49-F238E27FC236}">
                <a16:creationId xmlns:a16="http://schemas.microsoft.com/office/drawing/2014/main" id="{1A65044D-90E6-4A04-8CAE-DEB923A03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68" r="3975" b="4668"/>
          <a:stretch/>
        </p:blipFill>
        <p:spPr bwMode="auto">
          <a:xfrm>
            <a:off x="1403837" y="1320857"/>
            <a:ext cx="1863970" cy="152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D8EF9D-6F28-4718-8C96-E580BF483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469" y="694588"/>
            <a:ext cx="1618993" cy="1313842"/>
          </a:xfrm>
          <a:prstGeom prst="rect">
            <a:avLst/>
          </a:prstGeo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5894F656-8AA6-44C2-9C31-7AB2B0A0C2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03E41A-A31D-4DC4-9A3D-30AB0176FDDA}"/>
              </a:ext>
            </a:extLst>
          </p:cNvPr>
          <p:cNvSpPr txBox="1"/>
          <p:nvPr/>
        </p:nvSpPr>
        <p:spPr>
          <a:xfrm>
            <a:off x="6645964" y="4004763"/>
            <a:ext cx="28690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Supervisors: 	Dr. Dragan </a:t>
            </a:r>
            <a:r>
              <a:rPr lang="en-US" sz="1050" dirty="0" err="1">
                <a:solidFill>
                  <a:schemeClr val="bg1"/>
                </a:solidFill>
              </a:rPr>
              <a:t>Bošnački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</a:rPr>
              <a:t>	Dr. Ir. Joaquin Vanschoren</a:t>
            </a:r>
          </a:p>
          <a:p>
            <a:r>
              <a:rPr lang="en-US" sz="1050" dirty="0">
                <a:solidFill>
                  <a:schemeClr val="bg1"/>
                </a:solidFill>
              </a:rPr>
              <a:t>	Prof. Dr. Peter Hilbers</a:t>
            </a:r>
            <a:endParaRPr lang="en-NL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Separate features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B668656-84A5-4251-9016-FFCECA4C3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5281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Separate features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Fast and simple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34946457-4C0E-4D17-A8C8-224CD60EA3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8015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Feature sets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441CCFB-5B23-4151-9F55-52B914FE29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871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Feature 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Methods</a:t>
            </a:r>
          </a:p>
          <a:p>
            <a:pPr lvl="3"/>
            <a:r>
              <a:rPr lang="en-US" dirty="0"/>
              <a:t>Forward selection</a:t>
            </a:r>
          </a:p>
          <a:p>
            <a:pPr lvl="3"/>
            <a:r>
              <a:rPr lang="en-US" dirty="0"/>
              <a:t>Backward selection</a:t>
            </a:r>
          </a:p>
          <a:p>
            <a:pPr lvl="3"/>
            <a:r>
              <a:rPr lang="en-US" dirty="0"/>
              <a:t>Combinations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Feature dependencies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Longer computation time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DD31B82-1587-4061-BCFD-E124A6B8F9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937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363DDA0-CE3E-44EC-95EF-5BD53C5B05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75995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Weights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Low computation time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Some feature dependencies</a:t>
            </a:r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8C42DE3-82CB-4CE0-A3A7-83B6CA5A4A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546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2"/>
            <a:r>
              <a:rPr lang="en-US" dirty="0"/>
              <a:t>Evaluation functions</a:t>
            </a:r>
          </a:p>
          <a:p>
            <a:pPr lvl="3"/>
            <a:r>
              <a:rPr lang="en-US" dirty="0"/>
              <a:t>T-test/ANOVA</a:t>
            </a:r>
          </a:p>
          <a:p>
            <a:pPr lvl="3"/>
            <a:r>
              <a:rPr lang="en-US" dirty="0"/>
              <a:t>Mutual Information</a:t>
            </a:r>
          </a:p>
          <a:p>
            <a:pPr lvl="2"/>
            <a:r>
              <a:rPr lang="en-US" dirty="0"/>
              <a:t>Feature selection</a:t>
            </a:r>
          </a:p>
          <a:p>
            <a:pPr lvl="3"/>
            <a:r>
              <a:rPr lang="en-US" dirty="0"/>
              <a:t>Minimum 1</a:t>
            </a:r>
          </a:p>
          <a:p>
            <a:pPr lvl="3"/>
            <a:r>
              <a:rPr lang="en-US" dirty="0"/>
              <a:t>Maximum 1000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/>
              <a:t>Logistic regression accuracy ([0, 1])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3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Evaluation functions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200 features</a:t>
            </a:r>
            <a:endParaRPr lang="en-US" sz="12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EFEA6F1-68F0-4A37-89B1-DE9E5534CE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r="2094"/>
          <a:stretch>
            <a:fillRect/>
          </a:stretch>
        </p:blipFill>
        <p:spPr>
          <a:xfrm>
            <a:off x="3286125" y="0"/>
            <a:ext cx="5861050" cy="4568825"/>
          </a:xfrm>
        </p:spPr>
      </p:pic>
    </p:spTree>
    <p:extLst>
      <p:ext uri="{BB962C8B-B14F-4D97-AF65-F5344CB8AC3E}">
        <p14:creationId xmlns:p14="http://schemas.microsoft.com/office/powerpoint/2010/main" val="359556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jdelijke aanduiding voor inhoud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 err="1"/>
                  <a:t>FS_score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2"/>
                <a:r>
                  <a:rPr lang="en-US" sz="1600" dirty="0"/>
                  <a:t>Combine</a:t>
                </a:r>
              </a:p>
              <a:p>
                <a:pPr lvl="3"/>
                <a:r>
                  <a:rPr lang="en-US" sz="1400" dirty="0"/>
                  <a:t>Prediction score</a:t>
                </a:r>
              </a:p>
              <a:p>
                <a:pPr lvl="3"/>
                <a:r>
                  <a:rPr lang="en-US" sz="1400" dirty="0"/>
                  <a:t>Features preserved</a:t>
                </a:r>
              </a:p>
              <a:p>
                <a:pPr lvl="3"/>
                <a:endParaRPr lang="en-US" sz="1400" dirty="0"/>
              </a:p>
              <a:p>
                <a:pPr lvl="2"/>
                <a:r>
                  <a:rPr lang="en-US" sz="1600" dirty="0"/>
                  <a:t>Correction factor</a:t>
                </a:r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/>
                  <a:t>=0.99</a:t>
                </a:r>
                <a:endParaRPr lang="en-US" sz="1400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sz="1400" dirty="0">
                    <a:latin typeface="Cambria Math" panose="02040503050406030204" pitchFamily="18" charset="0"/>
                  </a:rPr>
                  <a:t>Optimum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2" name="Tijdelijke aanduiding voor inhoud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3"/>
                <a:stretch>
                  <a:fillRect l="-4061" t="-355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7FFC2-4C74-4200-9301-ACE410AB6139}"/>
                  </a:ext>
                </a:extLst>
              </p:cNvPr>
              <p:cNvSpPr txBox="1"/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𝐹𝑆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𝑓𝑒𝑎𝑡𝑢𝑟𝑒𝑠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7FFC2-4C74-4200-9301-ACE410AB6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blipFill>
                <a:blip r:embed="rId4"/>
                <a:stretch>
                  <a:fillRect l="-1373" t="-6383" r="-980" b="-3404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EE120868-3899-40A3-8962-2AE3C88581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r="1959"/>
          <a:stretch>
            <a:fillRect/>
          </a:stretch>
        </p:blipFill>
        <p:spPr>
          <a:xfrm>
            <a:off x="3294063" y="0"/>
            <a:ext cx="5853112" cy="4568825"/>
          </a:xfrm>
        </p:spPr>
      </p:pic>
    </p:spTree>
    <p:extLst>
      <p:ext uri="{BB962C8B-B14F-4D97-AF65-F5344CB8AC3E}">
        <p14:creationId xmlns:p14="http://schemas.microsoft.com/office/powerpoint/2010/main" val="123107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 methods quality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/>
              <a:t>FS score</a:t>
            </a:r>
          </a:p>
          <a:p>
            <a:pPr lvl="3"/>
            <a:r>
              <a:rPr lang="en-US" dirty="0"/>
              <a:t>Logistic regression accuracy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Introduction</a:t>
            </a:r>
          </a:p>
          <a:p>
            <a:pPr lvl="3"/>
            <a:r>
              <a:rPr lang="en-US" dirty="0"/>
              <a:t>Research questions</a:t>
            </a:r>
          </a:p>
          <a:p>
            <a:pPr lvl="2"/>
            <a:r>
              <a:rPr lang="en-US" dirty="0"/>
              <a:t>Project specifications</a:t>
            </a:r>
          </a:p>
          <a:p>
            <a:pPr lvl="2"/>
            <a:r>
              <a:rPr lang="en-US" dirty="0"/>
              <a:t>Research lines</a:t>
            </a:r>
          </a:p>
          <a:p>
            <a:pPr lvl="3"/>
            <a:r>
              <a:rPr lang="en-US" dirty="0"/>
              <a:t>Feature selection</a:t>
            </a:r>
          </a:p>
          <a:p>
            <a:pPr lvl="3"/>
            <a:r>
              <a:rPr lang="en-US" dirty="0"/>
              <a:t>Missing value handling</a:t>
            </a:r>
          </a:p>
          <a:p>
            <a:pPr lvl="3"/>
            <a:r>
              <a:rPr lang="en-US" dirty="0"/>
              <a:t>Dataset exploration</a:t>
            </a:r>
          </a:p>
          <a:p>
            <a:pPr lvl="2"/>
            <a:r>
              <a:rPr lang="en-US" dirty="0"/>
              <a:t>Framework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3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Filter methods faster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Wrapper methods better</a:t>
            </a:r>
            <a:endParaRPr lang="en-US" sz="12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913F86F7-346B-4420-A116-DFD1C1B42F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r="270"/>
          <a:stretch>
            <a:fillRect/>
          </a:stretch>
        </p:blipFill>
        <p:spPr>
          <a:xfrm>
            <a:off x="3154363" y="0"/>
            <a:ext cx="5992812" cy="4568825"/>
          </a:xfrm>
        </p:spPr>
      </p:pic>
    </p:spTree>
    <p:extLst>
      <p:ext uri="{BB962C8B-B14F-4D97-AF65-F5344CB8AC3E}">
        <p14:creationId xmlns:p14="http://schemas.microsoft.com/office/powerpoint/2010/main" val="40518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Automated machine learning</a:t>
            </a:r>
          </a:p>
          <a:p>
            <a:pPr lvl="2"/>
            <a:r>
              <a:rPr lang="en-US" dirty="0"/>
              <a:t>Search for best analysis</a:t>
            </a:r>
          </a:p>
          <a:p>
            <a:pPr lvl="2"/>
            <a:r>
              <a:rPr lang="en-US" dirty="0"/>
              <a:t>Tree-based Pipeline Optimization Tool (TPOT)</a:t>
            </a:r>
          </a:p>
          <a:p>
            <a:pPr lvl="3"/>
            <a:r>
              <a:rPr lang="en-US" dirty="0"/>
              <a:t>Implements automated machine learning</a:t>
            </a:r>
          </a:p>
          <a:p>
            <a:pPr lvl="3"/>
            <a:r>
              <a:rPr lang="en-US" dirty="0"/>
              <a:t>Sub-optimal for feature selection</a:t>
            </a:r>
          </a:p>
          <a:p>
            <a:pPr lvl="2"/>
            <a:r>
              <a:rPr lang="en-US" dirty="0" err="1"/>
              <a:t>FS_accuracy</a:t>
            </a:r>
            <a:endParaRPr lang="en-US" dirty="0"/>
          </a:p>
          <a:p>
            <a:pPr lvl="3"/>
            <a:r>
              <a:rPr lang="en-US" dirty="0" err="1"/>
              <a:t>FS_score</a:t>
            </a:r>
            <a:endParaRPr lang="en-US" dirty="0"/>
          </a:p>
          <a:p>
            <a:pPr lvl="3"/>
            <a:r>
              <a:rPr lang="en-US" dirty="0"/>
              <a:t>Accuracy</a:t>
            </a:r>
          </a:p>
          <a:p>
            <a:pPr lvl="2"/>
            <a:r>
              <a:rPr lang="en-US" dirty="0"/>
              <a:t>2 Additions</a:t>
            </a:r>
          </a:p>
          <a:p>
            <a:pPr lvl="3"/>
            <a:r>
              <a:rPr lang="en-US" dirty="0"/>
              <a:t>Bias towards feature selection</a:t>
            </a:r>
          </a:p>
          <a:p>
            <a:pPr lvl="3"/>
            <a:r>
              <a:rPr lang="en-US" dirty="0"/>
              <a:t>New set feature selection algorithms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94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3</a:t>
            </a:r>
          </a:p>
          <a:p>
            <a:pPr marL="545400" lvl="2" indent="-342900"/>
            <a:endParaRPr lang="en-US" sz="12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Improved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Microarray both best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Mass spectrometry debatable</a:t>
            </a:r>
            <a:endParaRPr lang="en-US" sz="15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34C3D1-DBAB-439F-9F08-E194B8BF7F98}"/>
              </a:ext>
            </a:extLst>
          </p:cNvPr>
          <p:cNvSpPr txBox="1"/>
          <p:nvPr/>
        </p:nvSpPr>
        <p:spPr>
          <a:xfrm>
            <a:off x="549966" y="3147729"/>
            <a:ext cx="2736160" cy="13696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1700" dirty="0"/>
              <a:t>Legend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A7DB8"/>
                </a:solidFill>
              </a:rPr>
              <a:t>Blue  </a:t>
            </a:r>
            <a:r>
              <a:rPr lang="en-US" sz="1200" dirty="0"/>
              <a:t>     No addition 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8A24"/>
                </a:solidFill>
              </a:rPr>
              <a:t>Orange </a:t>
            </a:r>
            <a:r>
              <a:rPr lang="en-US" sz="1200" dirty="0"/>
              <a:t> New algorithms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AA63A"/>
                </a:solidFill>
              </a:rPr>
              <a:t>Green </a:t>
            </a:r>
            <a:r>
              <a:rPr lang="en-US" sz="1200" dirty="0"/>
              <a:t>   Feature selection bias 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36C6D"/>
                </a:solidFill>
              </a:rPr>
              <a:t>Red  </a:t>
            </a:r>
            <a:r>
              <a:rPr lang="en-US" sz="1200" dirty="0"/>
              <a:t>      Both additions</a:t>
            </a:r>
          </a:p>
          <a:p>
            <a:endParaRPr lang="en-NL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0EAF43B3-012B-4BB5-8718-BC48EF48A0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r="2131"/>
          <a:stretch>
            <a:fillRect/>
          </a:stretch>
        </p:blipFill>
        <p:spPr>
          <a:xfrm>
            <a:off x="3365500" y="0"/>
            <a:ext cx="5781675" cy="4568825"/>
          </a:xfrm>
        </p:spPr>
      </p:pic>
    </p:spTree>
    <p:extLst>
      <p:ext uri="{BB962C8B-B14F-4D97-AF65-F5344CB8AC3E}">
        <p14:creationId xmlns:p14="http://schemas.microsoft.com/office/powerpoint/2010/main" val="324411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Handling</a:t>
            </a:r>
          </a:p>
        </p:txBody>
      </p:sp>
    </p:spTree>
    <p:extLst>
      <p:ext uri="{BB962C8B-B14F-4D97-AF65-F5344CB8AC3E}">
        <p14:creationId xmlns:p14="http://schemas.microsoft.com/office/powerpoint/2010/main" val="4835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Handling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Missing value handling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Single imputation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Multiple imputation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Survey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3CDFE-B91E-4B21-BE2F-1C332B152B01}"/>
              </a:ext>
            </a:extLst>
          </p:cNvPr>
          <p:cNvSpPr/>
          <p:nvPr/>
        </p:nvSpPr>
        <p:spPr>
          <a:xfrm>
            <a:off x="-390785" y="1786596"/>
            <a:ext cx="9488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400" dirty="0">
                <a:solidFill>
                  <a:schemeClr val="bg1"/>
                </a:solidFill>
              </a:rPr>
              <a:t>What missing value handling methods show the best performance and as such should be added to the framework?</a:t>
            </a:r>
          </a:p>
        </p:txBody>
      </p:sp>
    </p:spTree>
    <p:extLst>
      <p:ext uri="{BB962C8B-B14F-4D97-AF65-F5344CB8AC3E}">
        <p14:creationId xmlns:p14="http://schemas.microsoft.com/office/powerpoint/2010/main" val="256660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List deletion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Available Case Analysis (ACA)</a:t>
            </a:r>
          </a:p>
          <a:p>
            <a:pPr lvl="2"/>
            <a:r>
              <a:rPr lang="en-US" dirty="0"/>
              <a:t>Complete Case Analysis (CCA)</a:t>
            </a:r>
          </a:p>
          <a:p>
            <a:pPr lvl="3"/>
            <a:r>
              <a:rPr lang="en-US" dirty="0"/>
              <a:t>Weighted Case Analysis (WCA)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EC63FA9-38F4-42F5-859C-B1A2605280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CFE09F-4F01-4173-A334-BC0F8D73F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83" y="-2382"/>
            <a:ext cx="4572000" cy="457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E18448-0A02-4ED4-9355-F3BF3BE20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302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0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A0C8EBE-809F-43DB-A3CB-9FDD2B11C5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28938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536">
        <p:fade/>
      </p:transition>
    </mc:Choice>
    <mc:Fallback xmlns="">
      <p:transition spd="med" advTm="36536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3"/>
            <a:r>
              <a:rPr lang="en-US" dirty="0"/>
              <a:t>Median</a:t>
            </a:r>
          </a:p>
          <a:p>
            <a:pPr lvl="3"/>
            <a:r>
              <a:rPr lang="en-US" dirty="0"/>
              <a:t>Mode</a:t>
            </a:r>
          </a:p>
          <a:p>
            <a:pPr lvl="2"/>
            <a:r>
              <a:rPr lang="en-US" dirty="0"/>
              <a:t>Hot deck imputation</a:t>
            </a:r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1522452-6DEC-4D43-A5B6-5B5942CC3E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DDE8C4-FA5F-472E-A120-E3AE72D17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-2382"/>
            <a:ext cx="457200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584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536">
        <p:fade/>
      </p:transition>
    </mc:Choice>
    <mc:Fallback xmlns="">
      <p:transition spd="med" advTm="365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004A78-321D-4C4B-9C16-07E8245A1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-2382"/>
            <a:ext cx="4574482" cy="4574482"/>
          </a:xfrm>
          <a:prstGeom prst="rect">
            <a:avLst/>
          </a:prstGeom>
        </p:spPr>
      </p:pic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3"/>
            <a:r>
              <a:rPr lang="en-US" dirty="0"/>
              <a:t>Median</a:t>
            </a:r>
          </a:p>
          <a:p>
            <a:pPr lvl="3"/>
            <a:r>
              <a:rPr lang="en-US" dirty="0"/>
              <a:t>Mode</a:t>
            </a:r>
          </a:p>
          <a:p>
            <a:pPr lvl="2"/>
            <a:r>
              <a:rPr lang="en-US" dirty="0"/>
              <a:t>Hot deck imputation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Advanced imputation</a:t>
            </a:r>
          </a:p>
          <a:p>
            <a:pPr lvl="3"/>
            <a:r>
              <a:rPr lang="en-US" dirty="0"/>
              <a:t>Regression imputation</a:t>
            </a:r>
          </a:p>
          <a:p>
            <a:pPr lvl="3"/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imputation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0B7CCBE-AB2C-4F92-9F44-1932B3C35C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24375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Multiple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Multiple datasets</a:t>
            </a:r>
          </a:p>
          <a:p>
            <a:pPr lvl="2"/>
            <a:r>
              <a:rPr lang="en-US" dirty="0"/>
              <a:t>Multiple Imputation Chained Equations (MICE)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150DB12D-814F-454A-BEB8-0D6D4FFCCB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03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Introduction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Biomedical data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Processing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Analysis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Framework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68FFCBE-52C8-4A19-AA12-1E9BBB052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074122"/>
              </p:ext>
            </p:extLst>
          </p:nvPr>
        </p:nvGraphicFramePr>
        <p:xfrm>
          <a:off x="7029782" y="-25928"/>
          <a:ext cx="20828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r:id="rId4" imgW="2082240" imgH="1638000" progId="">
                  <p:embed/>
                </p:oleObj>
              </mc:Choice>
              <mc:Fallback>
                <p:oleObj r:id="rId4" imgW="2082240" imgH="1638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29782" y="-25928"/>
                        <a:ext cx="2082800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Placeholder 20">
            <a:extLst>
              <a:ext uri="{FF2B5EF4-FFF2-40B4-BE49-F238E27FC236}">
                <a16:creationId xmlns:a16="http://schemas.microsoft.com/office/drawing/2014/main" id="{1A079B8A-FF1D-448F-B6CB-37E64C67D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" b="1998"/>
          <a:stretch>
            <a:fillRect/>
          </a:stretch>
        </p:blipFill>
        <p:spPr>
          <a:xfrm>
            <a:off x="4915352" y="88188"/>
            <a:ext cx="2754561" cy="2753126"/>
          </a:xfrm>
          <a:prstGeom prst="rect">
            <a:avLst/>
          </a:prstGeom>
        </p:spPr>
      </p:pic>
      <p:pic>
        <p:nvPicPr>
          <p:cNvPr id="6" name="Picture Placeholder 12">
            <a:extLst>
              <a:ext uri="{FF2B5EF4-FFF2-40B4-BE49-F238E27FC236}">
                <a16:creationId xmlns:a16="http://schemas.microsoft.com/office/drawing/2014/main" id="{280902A1-702B-44E6-A64D-ED345AAE08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>
          <a:xfrm>
            <a:off x="6075462" y="1515143"/>
            <a:ext cx="3054790" cy="30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distributions</a:t>
            </a:r>
          </a:p>
          <a:p>
            <a:pPr lvl="3"/>
            <a:r>
              <a:rPr lang="en-US" dirty="0"/>
              <a:t>Mean</a:t>
            </a:r>
          </a:p>
          <a:p>
            <a:pPr lvl="3"/>
            <a:r>
              <a:rPr lang="en-US" dirty="0"/>
              <a:t>Standard deviation</a:t>
            </a:r>
          </a:p>
          <a:p>
            <a:pPr lvl="2"/>
            <a:r>
              <a:rPr lang="en-US" dirty="0"/>
              <a:t>T-test similarity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&gt;15% missing values removed</a:t>
            </a:r>
            <a:endParaRPr lang="en-US" sz="1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and hot deck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 and </a:t>
            </a:r>
            <a:r>
              <a:rPr lang="en-US" sz="1600" dirty="0" err="1"/>
              <a:t>kNN</a:t>
            </a: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MICE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736E7F6-8259-4064-BEA2-E8F04FEA5E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r="934"/>
          <a:stretch>
            <a:fillRect/>
          </a:stretch>
        </p:blipFill>
        <p:spPr>
          <a:xfrm>
            <a:off x="4572000" y="0"/>
            <a:ext cx="4572000" cy="4569619"/>
          </a:xfrm>
        </p:spPr>
      </p:pic>
    </p:spTree>
    <p:extLst>
      <p:ext uri="{BB962C8B-B14F-4D97-AF65-F5344CB8AC3E}">
        <p14:creationId xmlns:p14="http://schemas.microsoft.com/office/powerpoint/2010/main" val="4300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Missing value handling quality</a:t>
            </a:r>
          </a:p>
          <a:p>
            <a:pPr lvl="2"/>
            <a:r>
              <a:rPr lang="en-US" dirty="0"/>
              <a:t>&gt;15% missing values removed</a:t>
            </a:r>
          </a:p>
          <a:p>
            <a:pPr lvl="2"/>
            <a:r>
              <a:rPr lang="en-US" dirty="0"/>
              <a:t>Quality output</a:t>
            </a:r>
          </a:p>
          <a:p>
            <a:pPr lvl="3"/>
            <a:r>
              <a:rPr lang="en-US" dirty="0"/>
              <a:t>Logistic regression F1-score</a:t>
            </a:r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8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194310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Imputation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</a:t>
            </a:r>
            <a:r>
              <a:rPr lang="en-US" sz="1400" dirty="0"/>
              <a:t>, </a:t>
            </a:r>
            <a:r>
              <a:rPr lang="en-US" sz="1400" dirty="0" err="1"/>
              <a:t>kNN</a:t>
            </a:r>
            <a:r>
              <a:rPr lang="en-US" sz="1400" dirty="0"/>
              <a:t> and MICE</a:t>
            </a:r>
            <a:endParaRPr lang="en-US" sz="16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86FD0AFA-F1D7-41A4-BD2C-982CC303F4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r="11705"/>
          <a:stretch>
            <a:fillRect/>
          </a:stretch>
        </p:blipFill>
        <p:spPr/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5EC9D02-B8EB-4910-BC79-6674E57BE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-1"/>
            <a:ext cx="5962650" cy="4563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82295-1865-4006-A281-AFB49B0EE7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866" y="-1"/>
            <a:ext cx="5965133" cy="45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4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exploration</a:t>
            </a:r>
          </a:p>
        </p:txBody>
      </p:sp>
    </p:spTree>
    <p:extLst>
      <p:ext uri="{BB962C8B-B14F-4D97-AF65-F5344CB8AC3E}">
        <p14:creationId xmlns:p14="http://schemas.microsoft.com/office/powerpoint/2010/main" val="267895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exploration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 issues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Meta-features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Package </a:t>
            </a:r>
            <a:r>
              <a:rPr lang="en-US" sz="1600" i="1" dirty="0" err="1"/>
              <a:t>metalearn</a:t>
            </a:r>
            <a:endParaRPr lang="en-US" sz="1600" i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2C4073-D01F-4DDA-8067-8CE4A6D0941B}"/>
              </a:ext>
            </a:extLst>
          </p:cNvPr>
          <p:cNvSpPr/>
          <p:nvPr/>
        </p:nvSpPr>
        <p:spPr>
          <a:xfrm>
            <a:off x="-371061" y="1748135"/>
            <a:ext cx="7235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400" dirty="0">
                <a:solidFill>
                  <a:schemeClr val="bg1"/>
                </a:solidFill>
              </a:rPr>
              <a:t>Which initial analyses help find suitable preprocessing and data analysis algorithms?</a:t>
            </a:r>
          </a:p>
        </p:txBody>
      </p:sp>
    </p:spTree>
    <p:extLst>
      <p:ext uri="{BB962C8B-B14F-4D97-AF65-F5344CB8AC3E}">
        <p14:creationId xmlns:p14="http://schemas.microsoft.com/office/powerpoint/2010/main" val="270415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package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dirty="0"/>
              <a:t>Issues &lt;&gt; meta-features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</a:t>
            </a:r>
          </a:p>
          <a:p>
            <a:pPr lvl="2"/>
            <a:r>
              <a:rPr lang="en-US" dirty="0"/>
              <a:t>Issues recognizable</a:t>
            </a:r>
          </a:p>
          <a:p>
            <a:pPr lvl="3"/>
            <a:r>
              <a:rPr lang="en-US" dirty="0"/>
              <a:t>Multicollinearity</a:t>
            </a:r>
          </a:p>
          <a:p>
            <a:pPr lvl="3"/>
            <a:r>
              <a:rPr lang="en-US" dirty="0"/>
              <a:t>Feature irrelevance</a:t>
            </a:r>
          </a:p>
          <a:p>
            <a:pPr lvl="2"/>
            <a:r>
              <a:rPr lang="en-US" dirty="0"/>
              <a:t>Needs clarification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2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i="1" dirty="0" err="1"/>
              <a:t>Metalearn</a:t>
            </a:r>
            <a:r>
              <a:rPr lang="en-US" i="1" dirty="0"/>
              <a:t> </a:t>
            </a:r>
            <a:r>
              <a:rPr lang="en-US" dirty="0"/>
              <a:t>addition</a:t>
            </a:r>
            <a:endParaRPr lang="en-US" i="1" dirty="0"/>
          </a:p>
          <a:p>
            <a:pPr lvl="3"/>
            <a:r>
              <a:rPr lang="en-US" dirty="0"/>
              <a:t>Added meta-features</a:t>
            </a:r>
          </a:p>
          <a:p>
            <a:pPr lvl="3"/>
            <a:r>
              <a:rPr lang="en-US" dirty="0"/>
              <a:t>Outlier detection</a:t>
            </a:r>
          </a:p>
          <a:p>
            <a:pPr lvl="3"/>
            <a:r>
              <a:rPr lang="en-US" dirty="0"/>
              <a:t>Plots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Results</a:t>
            </a:r>
          </a:p>
          <a:p>
            <a:pPr lvl="2"/>
            <a:r>
              <a:rPr lang="en-US" dirty="0"/>
              <a:t>All issues explained</a:t>
            </a:r>
          </a:p>
          <a:p>
            <a:pPr lvl="2"/>
            <a:r>
              <a:rPr lang="en-US" dirty="0"/>
              <a:t>Better understanding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8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  <a:r>
              <a:rPr lang="en-US" dirty="0" err="1"/>
              <a:t>cBioF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9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  <a:r>
              <a:rPr lang="en-US" dirty="0" err="1"/>
              <a:t>cBioF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Phases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Preprocessing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</a:t>
            </a:r>
            <a:endParaRPr lang="en-US" sz="16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D6802-AB53-4FF1-99C7-D2900B353E23}"/>
              </a:ext>
            </a:extLst>
          </p:cNvPr>
          <p:cNvSpPr/>
          <p:nvPr/>
        </p:nvSpPr>
        <p:spPr>
          <a:xfrm>
            <a:off x="129540" y="1686580"/>
            <a:ext cx="8954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What aspects are of importance to be included in a framework for Biomedical Engineers for more efficient </a:t>
            </a:r>
            <a:r>
              <a:rPr lang="nl-NL" sz="1400" dirty="0">
                <a:solidFill>
                  <a:schemeClr val="bg1"/>
                </a:solidFill>
              </a:rPr>
              <a:t>data analysis?</a:t>
            </a:r>
            <a:endParaRPr lang="en-N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06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0" y="1562100"/>
            <a:ext cx="9144000" cy="1885950"/>
          </a:xfrm>
        </p:spPr>
        <p:txBody>
          <a:bodyPr/>
          <a:lstStyle/>
          <a:p>
            <a:r>
              <a:rPr lang="en-US" b="0" dirty="0"/>
              <a:t>What aspects are of importance to be included in a framework for Biomedical Engineers for more</a:t>
            </a:r>
            <a:br>
              <a:rPr lang="en-US" b="0" dirty="0"/>
            </a:br>
            <a:r>
              <a:rPr lang="en-US" b="0" dirty="0"/>
              <a:t>efficient </a:t>
            </a:r>
            <a:r>
              <a:rPr lang="nl-NL" b="0" dirty="0"/>
              <a:t>data analysis?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08D38-966E-4B90-9FA6-B3A2C8BA8DF5}"/>
              </a:ext>
            </a:extLst>
          </p:cNvPr>
          <p:cNvSpPr txBox="1"/>
          <p:nvPr/>
        </p:nvSpPr>
        <p:spPr>
          <a:xfrm>
            <a:off x="2451652" y="3708171"/>
            <a:ext cx="8395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Datasets 		Preprocessing methods</a:t>
            </a:r>
          </a:p>
          <a:p>
            <a:r>
              <a:rPr lang="en-US" dirty="0"/>
              <a:t>Data issues 	Analysis methods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E1BFD-6654-4270-949A-8855DC3EC6C4}"/>
              </a:ext>
            </a:extLst>
          </p:cNvPr>
          <p:cNvSpPr txBox="1"/>
          <p:nvPr/>
        </p:nvSpPr>
        <p:spPr>
          <a:xfrm>
            <a:off x="470621" y="1192159"/>
            <a:ext cx="396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research question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5607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18D13D-961E-49AE-B5B9-720E3AE061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9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2D78D7B-0E7F-4CEA-93EB-36C542C324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9" y="-5557"/>
            <a:ext cx="6075746" cy="455680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3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2203F99-03F9-4E4F-AC19-8E83E9DC03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88ACDD3-9196-46FE-B75F-9B15FDD79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69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C983BE-E38E-4807-8837-3E5222F1A7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6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D89D65-6915-463B-88FF-F02D4D378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7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B5A205-50D6-412D-AC09-5AB4865B2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7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</a:t>
            </a:r>
          </a:p>
          <a:p>
            <a:pPr lvl="2"/>
            <a:r>
              <a:rPr lang="en-US" dirty="0"/>
              <a:t>200 features threshold</a:t>
            </a:r>
          </a:p>
          <a:p>
            <a:pPr lvl="2"/>
            <a:r>
              <a:rPr lang="en-US" dirty="0"/>
              <a:t>Wrapper methods perform best</a:t>
            </a:r>
          </a:p>
          <a:p>
            <a:pPr lvl="2"/>
            <a:r>
              <a:rPr lang="en-US" dirty="0"/>
              <a:t>TPOT with feature selection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Missing value handling</a:t>
            </a:r>
          </a:p>
          <a:p>
            <a:pPr lvl="2"/>
            <a:r>
              <a:rPr lang="en-US" dirty="0"/>
              <a:t>&gt; 15% missing values</a:t>
            </a:r>
          </a:p>
          <a:p>
            <a:pPr lvl="2"/>
            <a:r>
              <a:rPr lang="en-US" dirty="0"/>
              <a:t>Mean imputation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Dataset exploration</a:t>
            </a:r>
          </a:p>
          <a:p>
            <a:pPr lvl="2"/>
            <a:r>
              <a:rPr lang="en-US" dirty="0"/>
              <a:t>Possible with additions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</a:t>
            </a:r>
          </a:p>
          <a:p>
            <a:pPr lvl="2"/>
            <a:r>
              <a:rPr lang="en-US" dirty="0"/>
              <a:t>200 features threshold</a:t>
            </a:r>
          </a:p>
          <a:p>
            <a:pPr lvl="2"/>
            <a:r>
              <a:rPr lang="en-US" dirty="0"/>
              <a:t>Combination filter and wrapper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Missing value handling</a:t>
            </a:r>
          </a:p>
          <a:p>
            <a:pPr lvl="2"/>
            <a:r>
              <a:rPr lang="en-US" dirty="0"/>
              <a:t>New datasets</a:t>
            </a:r>
          </a:p>
          <a:p>
            <a:pPr marL="0" lvl="2" indent="0">
              <a:buNone/>
            </a:pPr>
            <a:endParaRPr lang="en-US" dirty="0"/>
          </a:p>
          <a:p>
            <a:pPr lvl="1"/>
            <a:r>
              <a:rPr lang="en-US" dirty="0"/>
              <a:t>Framework</a:t>
            </a:r>
          </a:p>
          <a:p>
            <a:pPr lvl="2"/>
            <a:r>
              <a:rPr lang="en-US" dirty="0"/>
              <a:t>Research on multicollinearity</a:t>
            </a:r>
          </a:p>
          <a:p>
            <a:pPr lvl="2"/>
            <a:r>
              <a:rPr lang="en-US" dirty="0"/>
              <a:t>Research on other dataset issues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1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r>
              <a:rPr lang="en-US" dirty="0" err="1"/>
              <a:t>cBioF</a:t>
            </a:r>
            <a:r>
              <a:rPr lang="en-US" dirty="0"/>
              <a:t> GUI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FF03C-5F0E-4F6B-9BAF-458BE17BA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436" y="-5743"/>
            <a:ext cx="5493657" cy="45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3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066">
        <p:fade/>
      </p:transition>
    </mc:Choice>
    <mc:Fallback xmlns="">
      <p:transition spd="med" advTm="35066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Sub-questions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What feature selection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What missing value handling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Which initial analyses help find suitable preprocessing and data analysis algorithms?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7215" y="219671"/>
            <a:ext cx="7923213" cy="394448"/>
          </a:xfrm>
        </p:spPr>
        <p:txBody>
          <a:bodyPr/>
          <a:lstStyle/>
          <a:p>
            <a:r>
              <a:rPr lang="en-US" dirty="0" err="1"/>
              <a:t>cBioF</a:t>
            </a:r>
            <a:r>
              <a:rPr lang="en-US" dirty="0"/>
              <a:t> GUI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B1996A-0E19-461F-9339-23CE07DEC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05" y="0"/>
            <a:ext cx="68713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4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066">
        <p:fade/>
      </p:transition>
    </mc:Choice>
    <mc:Fallback xmlns="">
      <p:transition spd="med" advTm="35066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Project description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Statistics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Machine learning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Data matrix</a:t>
            </a:r>
          </a:p>
          <a:p>
            <a:pPr marL="545400" lvl="2" indent="-342900"/>
            <a:r>
              <a:rPr lang="en-US" sz="1500" dirty="0"/>
              <a:t>Samples (s)</a:t>
            </a:r>
            <a:endParaRPr lang="en-US" sz="1800" dirty="0"/>
          </a:p>
          <a:p>
            <a:pPr marL="545400" lvl="2" indent="-342900"/>
            <a:r>
              <a:rPr lang="en-US" sz="1500" dirty="0"/>
              <a:t>Features (f)</a:t>
            </a:r>
          </a:p>
          <a:p>
            <a:pPr marL="545400" lvl="2" indent="-342900"/>
            <a:r>
              <a:rPr lang="en-US" sz="1500" dirty="0"/>
              <a:t>Output (y)</a:t>
            </a:r>
            <a:endParaRPr lang="en-US" sz="1800" dirty="0"/>
          </a:p>
          <a:p>
            <a:pPr marL="545400" lvl="2" indent="-342900"/>
            <a:r>
              <a:rPr lang="en-US" sz="1600" dirty="0"/>
              <a:t>Classification</a:t>
            </a:r>
          </a:p>
          <a:p>
            <a:pPr marL="545400" lvl="2" indent="-342900"/>
            <a:endParaRPr lang="en-US" sz="19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marL="545400" lvl="2" indent="-342900"/>
            <a:endParaRPr lang="en-US" sz="19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53342CE-0BA0-497B-AF16-2EDFF9AF1D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636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Datasets</a:t>
            </a:r>
          </a:p>
          <a:p>
            <a:pPr lvl="2"/>
            <a:r>
              <a:rPr lang="en-US" dirty="0"/>
              <a:t>Microarray datasets</a:t>
            </a:r>
          </a:p>
          <a:p>
            <a:pPr lvl="3"/>
            <a:r>
              <a:rPr lang="en-US" dirty="0"/>
              <a:t>Gene expression</a:t>
            </a:r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Big datasets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Mass spectrometry datasets</a:t>
            </a:r>
          </a:p>
          <a:p>
            <a:pPr lvl="3"/>
            <a:r>
              <a:rPr lang="en-US" dirty="0"/>
              <a:t>Protein mass</a:t>
            </a:r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Differences between features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4629150" y="467415"/>
            <a:ext cx="3600000" cy="3943454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Clinical datasets</a:t>
            </a:r>
          </a:p>
          <a:p>
            <a:pPr lvl="3"/>
            <a:r>
              <a:rPr lang="en-US" dirty="0"/>
              <a:t>Data out of a clinic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Combining data issues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Survey datasets</a:t>
            </a:r>
          </a:p>
          <a:p>
            <a:pPr lvl="3"/>
            <a:r>
              <a:rPr lang="en-US" dirty="0"/>
              <a:t>Questionnaire data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Bias due to subjectivity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1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71879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Feature selection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Filter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Wrapper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Embedded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Microarray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A87FD-8D1B-4937-AF5F-D5851EC2B6C9}"/>
              </a:ext>
            </a:extLst>
          </p:cNvPr>
          <p:cNvSpPr txBox="1"/>
          <p:nvPr/>
        </p:nvSpPr>
        <p:spPr>
          <a:xfrm>
            <a:off x="549966" y="1732365"/>
            <a:ext cx="9037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What feature selection methods show the best performance and as such should be added to the framework?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0313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0.5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0.5|3.3"/>
</p:tagLst>
</file>

<file path=ppt/theme/theme1.xml><?xml version="1.0" encoding="utf-8"?>
<a:theme xmlns:a="http://schemas.openxmlformats.org/drawingml/2006/main" name="TUe">
  <a:themeElements>
    <a:clrScheme name="TUe_kleuren">
      <a:dk1>
        <a:sysClr val="windowText" lastClr="EBEBEB"/>
      </a:dk1>
      <a:lt1>
        <a:sysClr val="window" lastClr="2B2B2B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presentatie16x9.potx" id="{770E10A8-3EF9-4F7C-A886-D4D190AA35FD}" vid="{61C23782-C5E4-40BF-AE15-3E192F0EFF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EBEBEB"/>
      </a:dk1>
      <a:lt1>
        <a:sysClr val="window" lastClr="2B2B2B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EBEBEB"/>
      </a:dk1>
      <a:lt1>
        <a:sysClr val="window" lastClr="2B2B2B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TUe_presentatie16x9</Template>
  <TotalTime>7382</TotalTime>
  <Words>1211</Words>
  <Application>Microsoft Office PowerPoint</Application>
  <PresentationFormat>On-screen Show (16:9)</PresentationFormat>
  <Paragraphs>566</Paragraphs>
  <Slides>50</Slides>
  <Notes>50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Cambria Math</vt:lpstr>
      <vt:lpstr>TUe</vt:lpstr>
      <vt:lpstr>A Computational Biology Framework </vt:lpstr>
      <vt:lpstr>Contents</vt:lpstr>
      <vt:lpstr>PowerPoint Presentation</vt:lpstr>
      <vt:lpstr>What aspects are of importance to be included in a framework for Biomedical Engineers for more efficient data analysis?</vt:lpstr>
      <vt:lpstr>Sub-questions</vt:lpstr>
      <vt:lpstr>PowerPoint Presentation</vt:lpstr>
      <vt:lpstr>PowerPoint Presentation</vt:lpstr>
      <vt:lpstr>Feature selection</vt:lpstr>
      <vt:lpstr>Feature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PowerPoint Presentation</vt:lpstr>
      <vt:lpstr>Experiment 2</vt:lpstr>
      <vt:lpstr>PowerPoint Presentation</vt:lpstr>
      <vt:lpstr>Experiment 3</vt:lpstr>
      <vt:lpstr>PowerPoint Presentation</vt:lpstr>
      <vt:lpstr>Missing Value Handling</vt:lpstr>
      <vt:lpstr>Missing Value Handling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Experiment 2</vt:lpstr>
      <vt:lpstr>PowerPoint Presentation</vt:lpstr>
      <vt:lpstr>Dataset exploration</vt:lpstr>
      <vt:lpstr>Dataset exploration</vt:lpstr>
      <vt:lpstr>Analysis 1</vt:lpstr>
      <vt:lpstr>Analysis 2</vt:lpstr>
      <vt:lpstr>Framework cBioF</vt:lpstr>
      <vt:lpstr>Framework cBioF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Future work</vt:lpstr>
      <vt:lpstr>cBioF GUI</vt:lpstr>
      <vt:lpstr>cBioF GUI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Computational Biology Framework</dc:title>
  <dc:creator>Beishuizen, T.P.A.</dc:creator>
  <cp:lastModifiedBy>Beishuizen, T.P.A.</cp:lastModifiedBy>
  <cp:revision>109</cp:revision>
  <dcterms:created xsi:type="dcterms:W3CDTF">2018-10-17T08:11:16Z</dcterms:created>
  <dcterms:modified xsi:type="dcterms:W3CDTF">2018-10-22T16:19:47Z</dcterms:modified>
</cp:coreProperties>
</file>